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357" r:id="rId6"/>
    <p:sldId id="290" r:id="rId7"/>
    <p:sldId id="371" r:id="rId8"/>
    <p:sldId id="348" r:id="rId9"/>
    <p:sldId id="265" r:id="rId10"/>
    <p:sldId id="266" r:id="rId11"/>
    <p:sldId id="293" r:id="rId12"/>
    <p:sldId id="299" r:id="rId13"/>
    <p:sldId id="270" r:id="rId14"/>
    <p:sldId id="271" r:id="rId15"/>
    <p:sldId id="342" r:id="rId16"/>
    <p:sldId id="335" r:id="rId17"/>
    <p:sldId id="336" r:id="rId18"/>
    <p:sldId id="319" r:id="rId19"/>
    <p:sldId id="372" r:id="rId20"/>
    <p:sldId id="373" r:id="rId21"/>
    <p:sldId id="375" r:id="rId22"/>
    <p:sldId id="377" r:id="rId23"/>
    <p:sldId id="378" r:id="rId24"/>
    <p:sldId id="332" r:id="rId25"/>
    <p:sldId id="333" r:id="rId26"/>
    <p:sldId id="280" r:id="rId27"/>
    <p:sldId id="289" r:id="rId28"/>
    <p:sldId id="352" r:id="rId29"/>
    <p:sldId id="379" r:id="rId30"/>
    <p:sldId id="331" r:id="rId31"/>
    <p:sldId id="323" r:id="rId32"/>
    <p:sldId id="32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Baccalauréat professionnel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Feuil1!$C$9</c:f>
              <c:strCache>
                <c:ptCount val="1"/>
                <c:pt idx="0">
                  <c:v>Pourcentage</c:v>
                </c:pt>
              </c:strCache>
            </c:strRef>
          </c:tx>
          <c:cat>
            <c:strRef>
              <c:f>Feuil1!$B$10:$B$12</c:f>
              <c:strCache>
                <c:ptCount val="3"/>
                <c:pt idx="0">
                  <c:v>Cours </c:v>
                </c:pt>
                <c:pt idx="1">
                  <c:v>Ateliers</c:v>
                </c:pt>
                <c:pt idx="2">
                  <c:v>Stage</c:v>
                </c:pt>
              </c:strCache>
            </c:strRef>
          </c:cat>
          <c:val>
            <c:numRef>
              <c:f>Feuil1!$C$10:$C$12</c:f>
              <c:numCache>
                <c:formatCode>0.00%</c:formatCode>
                <c:ptCount val="3"/>
                <c:pt idx="0">
                  <c:v>0.33330000000000104</c:v>
                </c:pt>
                <c:pt idx="1">
                  <c:v>0.33330000000000104</c:v>
                </c:pt>
                <c:pt idx="2">
                  <c:v>0.33330000000000104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6-4426-90D7-6C644AB2E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explosion val="1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3DF-4B77-9CC5-B150B34ADB7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3DF-4B77-9CC5-B150B34ADB79}"/>
              </c:ext>
            </c:extLst>
          </c:dPt>
          <c:dPt>
            <c:idx val="2"/>
            <c:bubble3D val="0"/>
            <c:explosion val="5"/>
            <c:spPr>
              <a:solidFill>
                <a:srgbClr val="FF0000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3DF-4B77-9CC5-B150B34ADB79}"/>
              </c:ext>
            </c:extLst>
          </c:dPt>
          <c:dLbls>
            <c:dLbl>
              <c:idx val="0"/>
              <c:layout>
                <c:manualLayout>
                  <c:x val="-7.7321991788729311E-2"/>
                  <c:y val="9.205349594945171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/>
                      <a:t>Bulletins </a:t>
                    </a:r>
                  </a:p>
                  <a:p>
                    <a:r>
                      <a:rPr lang="en-US" sz="1800" b="0" dirty="0"/>
                      <a:t>1</a:t>
                    </a:r>
                    <a:r>
                      <a:rPr lang="en-US" sz="1800" b="0" baseline="30000" dirty="0"/>
                      <a:t>re </a:t>
                    </a:r>
                    <a:r>
                      <a:rPr lang="en-US" sz="1800" b="0" dirty="0"/>
                      <a:t>et T</a:t>
                    </a:r>
                    <a:r>
                      <a:rPr lang="en-US" sz="1800" b="0" baseline="30000" dirty="0"/>
                      <a:t>ale</a:t>
                    </a:r>
                    <a:r>
                      <a:rPr lang="en-US" sz="1800" b="0" dirty="0"/>
                      <a:t>
10 %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51363464119138"/>
                      <c:h val="0.27845662611028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3DF-4B77-9CC5-B150B34ADB79}"/>
                </c:ext>
              </c:extLst>
            </c:dLbl>
            <c:dLbl>
              <c:idx val="1"/>
              <c:layout>
                <c:manualLayout>
                  <c:x val="-0.14972790549915807"/>
                  <c:y val="-8.181623456178392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rPr>
                      <a:t>Contrôle</a:t>
                    </a:r>
                    <a:r>
                      <a: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en-US" sz="1600" b="1" i="0" baseline="0" dirty="0" err="1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rPr>
                      <a:t>continu</a:t>
                    </a:r>
                    <a:r>
                      <a: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rPr>
                      <a:t>
30 %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8438946837578"/>
                      <c:h val="0.23980226451753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3DF-4B77-9CC5-B150B34ADB79}"/>
                </c:ext>
              </c:extLst>
            </c:dLbl>
            <c:dLbl>
              <c:idx val="2"/>
              <c:layout>
                <c:manualLayout>
                  <c:x val="0.21264242223938049"/>
                  <c:y val="-0.1706324498021003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aseline="0"/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Épreuves finales</a:t>
                    </a:r>
                  </a:p>
                  <a:p>
                    <a:pPr>
                      <a:defRPr sz="2400" baseline="0"/>
                    </a:pPr>
                    <a:r>
                      <a:rPr lang="en-US" sz="1600" b="0" dirty="0">
                        <a:solidFill>
                          <a:schemeClr val="bg1"/>
                        </a:solidFill>
                      </a:rPr>
                      <a:t> français, philo, </a:t>
                    </a:r>
                  </a:p>
                  <a:p>
                    <a:pPr>
                      <a:defRPr sz="2400" baseline="0"/>
                    </a:pPr>
                    <a:r>
                      <a:rPr lang="en-US" sz="1600" b="0" dirty="0">
                        <a:solidFill>
                          <a:schemeClr val="bg1"/>
                        </a:solidFill>
                      </a:rPr>
                      <a:t>spécialités, oral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
60 %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86679620834169"/>
                      <c:h val="0.39393148025917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DF-4B77-9CC5-B150B34AD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Bulletins de 1re et tale</c:v>
                </c:pt>
                <c:pt idx="1">
                  <c:v>Épreuves communes</c:v>
                </c:pt>
                <c:pt idx="2">
                  <c:v>Épreuves finales (français, philo, spécialités, oral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DF-4B77-9CC5-B150B34ADB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 w="9525"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51CD-72A4-4FDB-9DD8-CE270EC81AF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BB582-4999-4DF1-9ADC-21C653756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3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44561-0104-433A-A2D2-D73FFCFC13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6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	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1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06/03/2020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Après la Troisième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</a:t>
            </a:r>
          </a:p>
          <a:p>
            <a:pPr marL="0" indent="0">
              <a:buNone/>
            </a:pPr>
            <a:r>
              <a:rPr lang="fr-FR" dirty="0"/>
              <a:t>                                        2019-2020 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			Monsieur CLERET – PSY EN </a:t>
            </a:r>
          </a:p>
        </p:txBody>
      </p:sp>
    </p:spTree>
    <p:extLst>
      <p:ext uri="{BB962C8B-B14F-4D97-AF65-F5344CB8AC3E}">
        <p14:creationId xmlns:p14="http://schemas.microsoft.com/office/powerpoint/2010/main" val="352211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Vers un domaine d’activité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En lycée professionnel ou en apprentissage 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Production ou Service 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Enseignement qualifiant et diplômant 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Travail en groupe et en milieu professionnel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22 semaines de stage sur les 3 ans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8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non exhaustive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Accompagnement, Soins et Services à la Personne (ASSP)</a:t>
            </a:r>
          </a:p>
          <a:p>
            <a:r>
              <a:rPr lang="fr-FR" dirty="0"/>
              <a:t>Boulanger-Pâtissier</a:t>
            </a:r>
          </a:p>
          <a:p>
            <a:r>
              <a:rPr lang="fr-FR" dirty="0"/>
              <a:t>Conduite et Gestion de l’Entreprise Agricole</a:t>
            </a:r>
          </a:p>
          <a:p>
            <a:r>
              <a:rPr lang="fr-FR" dirty="0"/>
              <a:t>Cuisine</a:t>
            </a:r>
          </a:p>
          <a:p>
            <a:r>
              <a:rPr lang="fr-FR" dirty="0"/>
              <a:t>Esthétique Cosmétique Parfumerie</a:t>
            </a:r>
          </a:p>
          <a:p>
            <a:r>
              <a:rPr lang="fr-FR" dirty="0"/>
              <a:t>Gestion et Administration</a:t>
            </a:r>
          </a:p>
          <a:p>
            <a:r>
              <a:rPr lang="fr-FR" dirty="0"/>
              <a:t>Maintenance des véhicules </a:t>
            </a:r>
          </a:p>
          <a:p>
            <a:r>
              <a:rPr lang="fr-FR" dirty="0"/>
              <a:t>Métiers de l’électricité et des environnements connectés (MELEC)</a:t>
            </a:r>
          </a:p>
          <a:p>
            <a:r>
              <a:rPr lang="fr-FR" dirty="0"/>
              <a:t>Métiers de la vente</a:t>
            </a:r>
          </a:p>
          <a:p>
            <a:r>
              <a:rPr lang="fr-FR" dirty="0"/>
              <a:t>Systèmes Numériques</a:t>
            </a:r>
          </a:p>
          <a:p>
            <a:r>
              <a:rPr lang="fr-FR" dirty="0"/>
              <a:t>Transports</a:t>
            </a:r>
          </a:p>
          <a:p>
            <a:r>
              <a:rPr lang="fr-FR" dirty="0"/>
              <a:t>Travaux Publics</a:t>
            </a:r>
          </a:p>
          <a:p>
            <a:r>
              <a:rPr lang="fr-FR" dirty="0"/>
              <a:t>Etc…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 titre d’exemple, au niveau académique:</a:t>
            </a:r>
          </a:p>
          <a:p>
            <a:r>
              <a:rPr lang="fr-FR" dirty="0"/>
              <a:t>Bac pro Cuisine: 1,4 demandes pour une place </a:t>
            </a:r>
          </a:p>
          <a:p>
            <a:r>
              <a:rPr lang="fr-FR" dirty="0"/>
              <a:t>Bac pro Maintenance des Véhicules: 1,5 demandes pour 1 place</a:t>
            </a:r>
          </a:p>
          <a:p>
            <a:r>
              <a:rPr lang="fr-FR" dirty="0"/>
              <a:t>Bac pro Systèmes Numériques: 1,4 demandes pour une place</a:t>
            </a:r>
          </a:p>
          <a:p>
            <a:r>
              <a:rPr lang="fr-FR" dirty="0"/>
              <a:t>Bac pro ASSP: 1,4 demandes pour une place </a:t>
            </a:r>
          </a:p>
          <a:p>
            <a:r>
              <a:rPr lang="fr-FR" dirty="0"/>
              <a:t>Bac pro Commerce: 2,4 demandes pour une place</a:t>
            </a:r>
          </a:p>
          <a:p>
            <a:r>
              <a:rPr lang="fr-FR" dirty="0"/>
              <a:t>Esthétique, cosmétique, parfumerie: 5,3 demandes pour une place au Lycée Lépine à Caen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un Bac Professionnel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Insertion Professionnelle directe  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BTS après une sélection (entrée de droit si mention B (Moyenne &gt;14) ou TB au bac (Moyenne &gt;16))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Exemples: Bac pro Métiers du commerce et de </a:t>
            </a:r>
            <a:r>
              <a:rPr lang="fr-FR" sz="2800">
                <a:latin typeface="Times New Roman"/>
                <a:ea typeface="Calibri"/>
                <a:cs typeface="Times New Roman"/>
              </a:rPr>
              <a:t>la vente </a:t>
            </a:r>
            <a:r>
              <a:rPr lang="fr-FR" sz="2800" dirty="0">
                <a:latin typeface="Times New Roman"/>
                <a:ea typeface="Calibri"/>
                <a:cs typeface="Times New Roman"/>
                <a:sym typeface="Wingdings" panose="05000000000000000000" pitchFamily="2" charset="2"/>
              </a:rPr>
              <a:t> BTS Négociation et Digitalisation de la Relation </a:t>
            </a:r>
            <a:r>
              <a:rPr lang="fr-FR" sz="2800">
                <a:latin typeface="Times New Roman"/>
                <a:ea typeface="Calibri"/>
                <a:cs typeface="Times New Roman"/>
                <a:sym typeface="Wingdings" panose="05000000000000000000" pitchFamily="2" charset="2"/>
              </a:rPr>
              <a:t>Client    </a:t>
            </a:r>
            <a:endParaRPr lang="fr-FR" sz="2800" dirty="0">
              <a:latin typeface="Times New Roman"/>
              <a:ea typeface="Calibri"/>
              <a:cs typeface="Times New Roman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    Bac Pro Systèmes Numériques </a:t>
            </a:r>
            <a:r>
              <a:rPr lang="fr-FR" sz="2800" dirty="0">
                <a:latin typeface="Times New Roman"/>
                <a:ea typeface="Calibri"/>
                <a:cs typeface="Times New Roman"/>
                <a:sym typeface="Wingdings" panose="05000000000000000000" pitchFamily="2" charset="2"/>
              </a:rPr>
              <a:t> BTS Systèmes Numériques ou Métiers de l’Audiovisuel </a:t>
            </a:r>
            <a:endParaRPr lang="fr-FR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Université, DMA, DUT (minorité)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1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voie générale et technologique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Baccalauréat Général et Baccalauréat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66724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Baccalauréats Généraux et Technologiques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Prépare à la poursuite d’études</a:t>
            </a:r>
          </a:p>
          <a:p>
            <a:r>
              <a:rPr lang="fr-FR" dirty="0"/>
              <a:t>Courtes (BTS, DUT) </a:t>
            </a:r>
          </a:p>
          <a:p>
            <a:r>
              <a:rPr lang="fr-FR" dirty="0"/>
              <a:t>Classes Préparatoires aux Grandes Ecoles (possibles pour les Baccalauréats Technologiques) </a:t>
            </a:r>
          </a:p>
          <a:p>
            <a:r>
              <a:rPr lang="fr-FR" dirty="0"/>
              <a:t>Longues (Université, Grandes Ecoles)</a:t>
            </a:r>
          </a:p>
          <a:p>
            <a:r>
              <a:rPr lang="fr-FR" dirty="0"/>
              <a:t>La 2GT est commune quelque soit le choix ultérieur de baccalauréat </a:t>
            </a:r>
          </a:p>
          <a:p>
            <a:r>
              <a:rPr lang="fr-FR" dirty="0"/>
              <a:t>Bac général plus abstrait et théorique</a:t>
            </a:r>
          </a:p>
        </p:txBody>
      </p:sp>
    </p:spTree>
    <p:extLst>
      <p:ext uri="{BB962C8B-B14F-4D97-AF65-F5344CB8AC3E}">
        <p14:creationId xmlns:p14="http://schemas.microsoft.com/office/powerpoint/2010/main" val="300456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79759" y="997527"/>
          <a:ext cx="8571058" cy="5505088"/>
        </p:xfrm>
        <a:graphic>
          <a:graphicData uri="http://schemas.openxmlformats.org/drawingml/2006/table">
            <a:tbl>
              <a:tblPr/>
              <a:tblGrid>
                <a:gridCol w="391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FF6600"/>
                        </a:buClr>
                        <a:buSzPct val="93000"/>
                        <a:buFont typeface="Wingdings" charset="2"/>
                        <a:buNone/>
                      </a:pPr>
                      <a:r>
                        <a:rPr lang="fr-FR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Enseignements communs</a:t>
                      </a:r>
                      <a:endParaRPr lang="fr-FR" sz="2400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Français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4 h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Histoire-géo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LVA et LVB (enveloppe globalisée)</a:t>
                      </a:r>
                      <a:r>
                        <a:rPr lang="fr-FR" sz="1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 h 30</a:t>
                      </a:r>
                      <a:endParaRPr lang="fr-FR" sz="1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Sciences économiques et sociales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endParaRPr lang="fr-FR" sz="1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Maths 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 h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Physique-chimie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SVT</a:t>
                      </a:r>
                      <a:r>
                        <a:rPr lang="fr-FR" sz="1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mr-IN" sz="1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1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Sciences de la vie et de la terre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endParaRPr lang="fr-FR" sz="1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EPS </a:t>
                      </a:r>
                      <a:r>
                        <a:rPr lang="mr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Éducation physique et sportive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 h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lang="fr-FR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EMC </a:t>
                      </a:r>
                      <a:r>
                        <a:rPr lang="mr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Enseignement moral et civique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 h/an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Sciences numériques et technologie </a:t>
                      </a: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endParaRPr lang="fr-FR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Accompagnement personnalisé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Accompagnement au choix de l’orientation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Heures de vie de classe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Calibri" pitchFamily="34" charset="0"/>
                        <a:buNone/>
                      </a:pPr>
                      <a:r>
                        <a:rPr lang="fr-FR" sz="2400" b="1" dirty="0">
                          <a:solidFill>
                            <a:schemeClr val="accent4"/>
                          </a:solidFill>
                          <a:latin typeface="+mn-lt"/>
                        </a:rPr>
                        <a:t>Enseignements</a:t>
                      </a:r>
                      <a:r>
                        <a:rPr lang="fr-FR" sz="2400" b="1" baseline="0" dirty="0">
                          <a:solidFill>
                            <a:schemeClr val="accent4"/>
                          </a:solidFill>
                          <a:latin typeface="+mn-lt"/>
                        </a:rPr>
                        <a:t> </a:t>
                      </a:r>
                      <a:r>
                        <a:rPr lang="fr-FR" sz="2400" b="1" dirty="0">
                          <a:solidFill>
                            <a:schemeClr val="accent4"/>
                          </a:solidFill>
                          <a:latin typeface="+mn-lt"/>
                        </a:rPr>
                        <a:t>optionnels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400" b="1" dirty="0">
                          <a:solidFill>
                            <a:srgbClr val="A9C000"/>
                          </a:solidFill>
                          <a:latin typeface="+mn-lt"/>
                        </a:rPr>
                        <a:t>1 enseignement général, au choix 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Arts : arts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plastiques ou cinéma-audiovisuel, danse, histoire des arts, musique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kern="1200" baseline="0" dirty="0">
                        <a:solidFill>
                          <a:schemeClr val="accent1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LVC étrangère ou régionale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Langues et cultures de l’Antiquité (LCA) latin*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kern="1200" baseline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Langues et cultures de l’Antiquité (LCA) grec*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kern="1200" baseline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Éducation physique et sportive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endParaRPr lang="fr-FR" sz="1400" b="0" baseline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Écologie, agronomie, territoires-développement durable (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EATDD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, </a:t>
                      </a:r>
                      <a:r>
                        <a:rPr lang="fr-FR" sz="1400" b="0" i="1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en lycée agricole</a:t>
                      </a: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)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lang="fr-FR" sz="1400" b="0" baseline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baseline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400" b="1" dirty="0">
                          <a:solidFill>
                            <a:srgbClr val="A9C000"/>
                          </a:solidFill>
                          <a:latin typeface="+mn-lt"/>
                        </a:rPr>
                        <a:t>1 enseignement technologique, au choix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1"/>
                          </a:solidFill>
                          <a:latin typeface="+mn-lt"/>
                        </a:rPr>
                        <a:t>Management et gestion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accent1"/>
                          </a:solidFill>
                          <a:latin typeface="+mn-lt"/>
                        </a:rPr>
                        <a:t>Biotechnologies,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Création et culture - design)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Création et innovation </a:t>
                      </a:r>
                      <a:r>
                        <a:rPr lang="fr-FR" sz="1400" b="0" kern="1200" baseline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technologique </a:t>
                      </a:r>
                      <a:r>
                        <a:rPr lang="fr-FR" sz="14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► </a:t>
                      </a:r>
                      <a:r>
                        <a:rPr lang="fr-FR" sz="14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6h</a:t>
                      </a:r>
                      <a:endParaRPr lang="fr-FR" sz="1400" b="0" kern="1200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Hippologie et équitation ou autres pratique sportive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Pratiques sociales et culturelle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Pratiques professionnelles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 h </a:t>
                      </a:r>
                      <a:endParaRPr lang="fr-FR" sz="1400" b="0" baseline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Santé et social </a:t>
                      </a:r>
                      <a:r>
                        <a:rPr lang="fr-FR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►</a:t>
                      </a:r>
                      <a:r>
                        <a:rPr lang="fr-FR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22219" y="261610"/>
            <a:ext cx="8021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►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générale et technologique 2019-2020</a:t>
            </a:r>
            <a:endParaRPr lang="fr-FR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379759" y="4613563"/>
            <a:ext cx="3928654" cy="2078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50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97280" y="1154221"/>
          <a:ext cx="7861214" cy="5638788"/>
        </p:xfrm>
        <a:graphic>
          <a:graphicData uri="http://schemas.openxmlformats.org/drawingml/2006/table">
            <a:tbl>
              <a:tblPr/>
              <a:tblGrid>
                <a:gridCol w="422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r>
                        <a:rPr lang="fr-FR" sz="1800" b="1" kern="1200" dirty="0">
                          <a:solidFill>
                            <a:srgbClr val="3366FF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Et aussi,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endParaRPr lang="fr-FR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Les</a:t>
                      </a:r>
                      <a:r>
                        <a:rPr lang="fr-FR" sz="1800" b="1" kern="1200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angues</a:t>
                      </a:r>
                      <a:r>
                        <a:rPr lang="fr-FR" sz="1800" b="1" kern="1200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vivantes B ou C peuvent être étrangères ou régionales</a:t>
                      </a: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Le volume horaire de l’accompagnement spécialisé est ajusté aux besoins de l’élève.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54 h environ, </a:t>
                      </a:r>
                      <a:r>
                        <a:rPr lang="fr-FR" sz="1800" b="1" kern="1200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selon les modalités mises en place dans l’établissement,</a:t>
                      </a:r>
                      <a:r>
                        <a:rPr lang="fr-FR" sz="1800" b="1" kern="12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sont consacrées à l’accompagnement au choix de l’orientation</a:t>
                      </a:r>
                      <a:r>
                        <a:rPr lang="fr-FR" sz="1800" b="1" kern="1200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.</a:t>
                      </a:r>
                      <a:endParaRPr lang="fr-FR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endParaRPr lang="fr-FR" sz="1800" b="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 Narrow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r>
                        <a:rPr lang="fr-FR" sz="18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 Narrow"/>
                        </a:rPr>
                        <a:t>Vers le bac 2021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r>
                        <a:rPr lang="fr-FR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 Narrow"/>
                        </a:rPr>
                        <a:t>Depuis 2018 : 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/>
                        <a:buNone/>
                      </a:pPr>
                      <a:endParaRPr lang="fr-FR" sz="18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 Narrow"/>
                      </a:endParaRPr>
                    </a:p>
                    <a:p>
                      <a:pPr marL="447675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charset="2"/>
                        <a:buChar char="î"/>
                      </a:pPr>
                      <a:r>
                        <a:rPr lang="fr-FR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 Narrow"/>
                        </a:rPr>
                        <a:t> à la rentrée, test  numérique de positionnement (expression écrite et orale, maths)</a:t>
                      </a:r>
                    </a:p>
                    <a:p>
                      <a:pPr marL="447675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charset="2"/>
                        <a:buChar char="î"/>
                      </a:pPr>
                      <a:r>
                        <a:rPr lang="fr-FR" sz="1800" b="1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accompagnement personnalisé tout au long de l’année</a:t>
                      </a:r>
                    </a:p>
                    <a:p>
                      <a:pPr marL="466725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charset="2"/>
                        <a:buChar char="î"/>
                      </a:pPr>
                      <a:r>
                        <a:rPr lang="fr-FR" sz="1800" b="1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aide à l’orientation</a:t>
                      </a:r>
                    </a:p>
                    <a:p>
                      <a:pPr marL="466725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charset="2"/>
                        <a:buChar char="î"/>
                      </a:pPr>
                      <a:r>
                        <a:rPr lang="fr-FR" sz="1800" b="1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choix entre la voie générale et la voie</a:t>
                      </a:r>
                      <a:r>
                        <a:rPr lang="fr-FR" sz="1800" b="1" baseline="300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technologique </a:t>
                      </a:r>
                    </a:p>
                    <a:p>
                      <a:pPr marL="447675" indent="-285750">
                        <a:spcBef>
                          <a:spcPts val="600"/>
                        </a:spcBef>
                        <a:buClr>
                          <a:srgbClr val="CCCC33"/>
                        </a:buClr>
                        <a:buFont typeface="Wingdings" charset="2"/>
                        <a:buChar char="î"/>
                      </a:pPr>
                      <a:r>
                        <a:rPr lang="fr-FR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 1</a:t>
                      </a:r>
                      <a:r>
                        <a:rPr lang="fr-FR" sz="1800" b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fr-FR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générale : pré-choix de 4, puis choix de 3 enseignements de spécialité pour la classe de 1</a:t>
                      </a:r>
                      <a:r>
                        <a:rPr lang="fr-FR" sz="1800" b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fr-FR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98171" y="277023"/>
            <a:ext cx="7260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►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2</a:t>
            </a:r>
            <a:r>
              <a:rPr lang="fr-FR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générale et technologique</a:t>
            </a:r>
            <a:endParaRPr lang="fr-FR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461385" y="1490946"/>
            <a:ext cx="3367993" cy="190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2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Enseignements optionnels selon les lycées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Lycée Alain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Lycée Marguerite de Navarre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09563" y="2514600"/>
            <a:ext cx="4040188" cy="4297773"/>
          </a:xfrm>
        </p:spPr>
        <p:txBody>
          <a:bodyPr>
            <a:normAutofit/>
          </a:bodyPr>
          <a:lstStyle/>
          <a:p>
            <a:r>
              <a:rPr lang="fr-FR" dirty="0"/>
              <a:t>Chinois, Italien</a:t>
            </a:r>
          </a:p>
          <a:p>
            <a:r>
              <a:rPr lang="fr-FR" dirty="0"/>
              <a:t>Latin</a:t>
            </a:r>
          </a:p>
          <a:p>
            <a:r>
              <a:rPr lang="fr-FR" dirty="0"/>
              <a:t>Histoire des arts</a:t>
            </a:r>
          </a:p>
          <a:p>
            <a:r>
              <a:rPr lang="fr-FR" dirty="0"/>
              <a:t>Création et Innovation technologique</a:t>
            </a:r>
          </a:p>
          <a:p>
            <a:r>
              <a:rPr lang="fr-FR" dirty="0"/>
              <a:t>EPS</a:t>
            </a:r>
          </a:p>
          <a:p>
            <a:r>
              <a:rPr lang="fr-FR" dirty="0"/>
              <a:t>Sciences de l’ingénieur</a:t>
            </a:r>
          </a:p>
          <a:p>
            <a:r>
              <a:rPr lang="fr-FR" dirty="0"/>
              <a:t>Sciences et Laboratoire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Arts: arts plastiques, cinéma-audiovisuel, musique, théâtre</a:t>
            </a:r>
          </a:p>
          <a:p>
            <a:r>
              <a:rPr lang="fr-FR" dirty="0"/>
              <a:t>Biotechnologies</a:t>
            </a:r>
          </a:p>
          <a:p>
            <a:r>
              <a:rPr lang="fr-FR" dirty="0"/>
              <a:t>EPS</a:t>
            </a:r>
          </a:p>
          <a:p>
            <a:pPr lvl="0">
              <a:buClr>
                <a:srgbClr val="0BD0D9"/>
              </a:buClr>
            </a:pPr>
            <a:r>
              <a:rPr lang="fr-FR" dirty="0">
                <a:solidFill>
                  <a:prstClr val="black"/>
                </a:solidFill>
              </a:rPr>
              <a:t>Management et Gestion</a:t>
            </a:r>
          </a:p>
          <a:p>
            <a:pPr lvl="0">
              <a:buClr>
                <a:srgbClr val="0BD0D9"/>
              </a:buClr>
            </a:pPr>
            <a:r>
              <a:rPr lang="fr-FR" dirty="0">
                <a:solidFill>
                  <a:prstClr val="black"/>
                </a:solidFill>
              </a:rPr>
              <a:t>Latin </a:t>
            </a:r>
            <a:endParaRPr lang="fr-FR" dirty="0"/>
          </a:p>
          <a:p>
            <a:r>
              <a:rPr lang="fr-FR" dirty="0"/>
              <a:t>Santé et Social</a:t>
            </a:r>
          </a:p>
          <a:p>
            <a:r>
              <a:rPr lang="fr-FR" dirty="0"/>
              <a:t>Sciences et Laboratoire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cio\Desktop\documentation\lycée GT\DP_BAC_VOIEGNLE_897835.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005"/>
            <a:ext cx="9144000" cy="6889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5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Résumé </a:t>
            </a:r>
          </a:p>
        </p:txBody>
      </p:sp>
      <p:pic>
        <p:nvPicPr>
          <p:cNvPr id="2050" name="Picture 2" descr="C:\Users\Francois\Desktop\dossier pro\emplois\psychologue éducation nationale avranches\collège gavray\diapo réunion parents du 9 octobre\schéma généra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16832"/>
            <a:ext cx="7859902" cy="39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7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cio\Desktop\documentation\lycée GT\DP_BAC_EPREUVESBAC2021_897829.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60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9072" y="281437"/>
            <a:ext cx="639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►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Le bac 2021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10CF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Graphique 12"/>
          <p:cNvGraphicFramePr/>
          <p:nvPr/>
        </p:nvGraphicFramePr>
        <p:xfrm>
          <a:off x="1460500" y="1104900"/>
          <a:ext cx="7019620" cy="481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99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0829" y="1017266"/>
            <a:ext cx="8433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</a:rPr>
              <a:t>Évaluation</a:t>
            </a:r>
          </a:p>
          <a:p>
            <a:pPr marL="285750" indent="-28575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40 % = contrôle continu commencé en classe de 1</a:t>
            </a:r>
            <a:r>
              <a:rPr lang="fr-FR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 	</a:t>
            </a:r>
          </a:p>
          <a:p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(dont 10 % bulletins scolaires)</a:t>
            </a:r>
          </a:p>
          <a:p>
            <a:pPr marL="285750" indent="-28575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60 % =épreuves terminales : socle de culture commune + spécialités.</a:t>
            </a:r>
          </a:p>
          <a:p>
            <a:endParaRPr lang="fr-FR" sz="2400" b="1" dirty="0">
              <a:solidFill>
                <a:srgbClr val="FF6600"/>
              </a:solidFill>
            </a:endParaRPr>
          </a:p>
          <a:p>
            <a:r>
              <a:rPr lang="fr-FR" sz="2400" b="1" dirty="0">
                <a:solidFill>
                  <a:srgbClr val="FF6600"/>
                </a:solidFill>
              </a:rPr>
              <a:t>Modalités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épreuve anticipée (français) en 1</a:t>
            </a:r>
            <a:r>
              <a:rPr lang="fr-FR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+ 4 épreuves en cours de terminale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Modalités nouvelles pour les élèves en situation de handicap :  renforcement de l’école inclusive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dirty="0"/>
          </a:p>
          <a:p>
            <a:endParaRPr lang="fr-FR" sz="2400" b="1" dirty="0">
              <a:solidFill>
                <a:srgbClr val="FF6600"/>
              </a:solidFill>
            </a:endParaRPr>
          </a:p>
          <a:p>
            <a:r>
              <a:rPr lang="fr-FR" sz="2400" b="1" dirty="0">
                <a:solidFill>
                  <a:srgbClr val="FF6600"/>
                </a:solidFill>
              </a:rPr>
              <a:t>Épreuves finales</a:t>
            </a:r>
          </a:p>
          <a:p>
            <a:r>
              <a:rPr lang="fr-FR" sz="2000" b="1" dirty="0">
                <a:solidFill>
                  <a:schemeClr val="accent3"/>
                </a:solidFill>
              </a:rPr>
              <a:t>➜ </a:t>
            </a:r>
            <a:r>
              <a:rPr lang="fr-FR" sz="2000" b="1" dirty="0">
                <a:solidFill>
                  <a:srgbClr val="4F6228"/>
                </a:solidFill>
              </a:rPr>
              <a:t>Deux épreuves au choix</a:t>
            </a:r>
          </a:p>
          <a:p>
            <a:r>
              <a:rPr lang="fr-FR" sz="2000" b="1" dirty="0">
                <a:solidFill>
                  <a:srgbClr val="9BBB59"/>
                </a:solidFill>
              </a:rPr>
              <a:t>➜</a:t>
            </a:r>
            <a:r>
              <a:rPr lang="fr-FR" sz="2000" b="1" dirty="0">
                <a:solidFill>
                  <a:srgbClr val="4F6228"/>
                </a:solidFill>
              </a:rPr>
              <a:t> Philosophie</a:t>
            </a:r>
          </a:p>
          <a:p>
            <a:r>
              <a:rPr lang="fr-FR" sz="2000" b="1" dirty="0">
                <a:solidFill>
                  <a:srgbClr val="9BBB59"/>
                </a:solidFill>
              </a:rPr>
              <a:t>➜ </a:t>
            </a:r>
            <a:r>
              <a:rPr lang="fr-FR" sz="2000" b="1" dirty="0">
                <a:solidFill>
                  <a:srgbClr val="4F6228"/>
                </a:solidFill>
              </a:rPr>
              <a:t>Épreuve orale =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d’un projet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adossé à une ou deux spécialités au choix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suivie de discussion avec le jury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9072" y="281437"/>
            <a:ext cx="639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►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Arial Black"/>
                <a:cs typeface="Arial Black"/>
              </a:rPr>
              <a:t>Le bac 2021</a:t>
            </a:r>
            <a:endParaRPr lang="fr-FR" sz="2800" dirty="0">
              <a:solidFill>
                <a:schemeClr val="accent4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968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741368"/>
          </a:xfrm>
        </p:spPr>
      </p:pic>
    </p:spTree>
    <p:extLst>
      <p:ext uri="{BB962C8B-B14F-4D97-AF65-F5344CB8AC3E}">
        <p14:creationId xmlns:p14="http://schemas.microsoft.com/office/powerpoint/2010/main" val="382091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Enseignements de spécialité Lycée Alain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Histoire- Géographie, géopolitiques et sciences politiques</a:t>
            </a:r>
          </a:p>
          <a:p>
            <a:r>
              <a:rPr lang="fr-FR" dirty="0"/>
              <a:t>Humanités, littératures et philosophie</a:t>
            </a:r>
          </a:p>
          <a:p>
            <a:r>
              <a:rPr lang="fr-FR" dirty="0"/>
              <a:t>Langues Littérature et cultures étrangères</a:t>
            </a:r>
          </a:p>
          <a:p>
            <a:r>
              <a:rPr lang="fr-FR" dirty="0"/>
              <a:t>Langue Vivante C </a:t>
            </a:r>
          </a:p>
          <a:p>
            <a:r>
              <a:rPr lang="fr-FR" dirty="0"/>
              <a:t>Mathématiques</a:t>
            </a:r>
          </a:p>
          <a:p>
            <a:r>
              <a:rPr lang="fr-FR" dirty="0"/>
              <a:t>Numériques et sciences informatiques</a:t>
            </a:r>
          </a:p>
          <a:p>
            <a:r>
              <a:rPr lang="fr-FR" dirty="0"/>
              <a:t>Physique Chimie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Sciences de l’Ingénieur</a:t>
            </a:r>
          </a:p>
          <a:p>
            <a:r>
              <a:rPr lang="fr-FR" dirty="0"/>
              <a:t>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Enseignements de spécialité Lycée Marguerite de Navarre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Arts: Arts plastiques, cinéma audiovisuel, musique, théâtre</a:t>
            </a:r>
          </a:p>
          <a:p>
            <a:r>
              <a:rPr lang="fr-FR" dirty="0"/>
              <a:t>Histoire- Géographie, géopolitiques et sciences politiques</a:t>
            </a:r>
          </a:p>
          <a:p>
            <a:r>
              <a:rPr lang="fr-FR" dirty="0"/>
              <a:t>Humanités, littératures et philosophie</a:t>
            </a:r>
          </a:p>
          <a:p>
            <a:r>
              <a:rPr lang="fr-FR" dirty="0"/>
              <a:t>Langues Littérature et cultures étrangères</a:t>
            </a:r>
          </a:p>
          <a:p>
            <a:r>
              <a:rPr lang="fr-FR" dirty="0"/>
              <a:t>Mathématiques</a:t>
            </a:r>
          </a:p>
          <a:p>
            <a:r>
              <a:rPr lang="fr-FR" dirty="0"/>
              <a:t>Physique Chimie</a:t>
            </a:r>
          </a:p>
          <a:p>
            <a:r>
              <a:rPr lang="fr-FR" dirty="0"/>
              <a:t>SVT</a:t>
            </a:r>
          </a:p>
          <a:p>
            <a:r>
              <a:rPr lang="fr-FR"/>
              <a:t>SES   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01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Baccalauréats Technologiques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Plus concret  et appliqué (pédagogie inductive)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Travail en groupe et autonome 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Prépare études courtes de type Bac+2/3 (majoritairement)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Poursuite universitaire possible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Même règle que pour les baccalauréats professionnels pour l’acceptation en DUT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Attention à l’année de remise à niveau (Hôtellerie, Design)</a:t>
            </a:r>
            <a:endParaRPr lang="fr-FR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597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412875"/>
            <a:ext cx="8686800" cy="50673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defRPr/>
            </a:pPr>
            <a:endParaRPr lang="fr-FR" sz="360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755576" y="756999"/>
            <a:ext cx="3503612" cy="1281113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749451" y="3661658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811138" y="2219417"/>
            <a:ext cx="3448050" cy="1289050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6315" y="-357641"/>
            <a:ext cx="878497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FF0000"/>
                </a:solidFill>
                <a:latin typeface="Calibri" pitchFamily="34" charset="0"/>
              </a:rPr>
              <a:t>8 bacs technologiques</a:t>
            </a:r>
            <a:r>
              <a:rPr lang="fr-FR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alibri" panose="020F0502020204030204" pitchFamily="34" charset="0"/>
                <a:ea typeface="HG Mincho Light J" charset="0"/>
                <a:cs typeface="HG Mincho Light J" charset="0"/>
              </a:rPr>
              <a:t>	</a:t>
            </a:r>
            <a:endParaRPr lang="fr-FR" sz="6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647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ZoneTexte 23"/>
          <p:cNvSpPr txBox="1">
            <a:spLocks noChangeArrowheads="1"/>
          </p:cNvSpPr>
          <p:nvPr/>
        </p:nvSpPr>
        <p:spPr bwMode="auto">
          <a:xfrm>
            <a:off x="720455" y="714673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STI2D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de l’Industrie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et du Développement Durable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34147" y="5094222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5344879" y="756999"/>
            <a:ext cx="3503612" cy="1281113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359279" y="3628749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408825" y="2219417"/>
            <a:ext cx="3448050" cy="1289050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5381043" y="5085183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2" name="ZoneTexte 23"/>
          <p:cNvSpPr txBox="1">
            <a:spLocks noChangeArrowheads="1"/>
          </p:cNvSpPr>
          <p:nvPr/>
        </p:nvSpPr>
        <p:spPr bwMode="auto">
          <a:xfrm>
            <a:off x="766743" y="2202223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STL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de Laboratoire</a:t>
            </a:r>
          </a:p>
        </p:txBody>
      </p:sp>
      <p:sp>
        <p:nvSpPr>
          <p:cNvPr id="33" name="ZoneTexte 23"/>
          <p:cNvSpPr txBox="1">
            <a:spLocks noChangeArrowheads="1"/>
          </p:cNvSpPr>
          <p:nvPr/>
        </p:nvSpPr>
        <p:spPr bwMode="auto">
          <a:xfrm>
            <a:off x="5353263" y="751154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STD2A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du Design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et des Arts Appliqués</a:t>
            </a:r>
          </a:p>
        </p:txBody>
      </p:sp>
      <p:sp>
        <p:nvSpPr>
          <p:cNvPr id="34" name="ZoneTexte 23"/>
          <p:cNvSpPr txBox="1">
            <a:spLocks noChangeArrowheads="1"/>
          </p:cNvSpPr>
          <p:nvPr/>
        </p:nvSpPr>
        <p:spPr bwMode="auto">
          <a:xfrm>
            <a:off x="770885" y="3654817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STMG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du Management  et de la Gestion</a:t>
            </a:r>
          </a:p>
        </p:txBody>
      </p:sp>
      <p:sp>
        <p:nvSpPr>
          <p:cNvPr id="35" name="ZoneTexte 23"/>
          <p:cNvSpPr txBox="1">
            <a:spLocks noChangeArrowheads="1"/>
          </p:cNvSpPr>
          <p:nvPr/>
        </p:nvSpPr>
        <p:spPr bwMode="auto">
          <a:xfrm>
            <a:off x="794524" y="5135548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ST2S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de la Santé et du Social</a:t>
            </a:r>
          </a:p>
        </p:txBody>
      </p:sp>
      <p:sp>
        <p:nvSpPr>
          <p:cNvPr id="36" name="ZoneTexte 23"/>
          <p:cNvSpPr txBox="1">
            <a:spLocks noChangeArrowheads="1"/>
          </p:cNvSpPr>
          <p:nvPr/>
        </p:nvSpPr>
        <p:spPr bwMode="auto">
          <a:xfrm>
            <a:off x="5326034" y="2186358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STAV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de l’agronomie et du Vivant</a:t>
            </a:r>
          </a:p>
        </p:txBody>
      </p:sp>
      <p:sp>
        <p:nvSpPr>
          <p:cNvPr id="37" name="ZoneTexte 23"/>
          <p:cNvSpPr txBox="1">
            <a:spLocks noChangeArrowheads="1"/>
          </p:cNvSpPr>
          <p:nvPr/>
        </p:nvSpPr>
        <p:spPr bwMode="auto">
          <a:xfrm>
            <a:off x="5392211" y="5094976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TMD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Techniques de la Musique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et de la Danse</a:t>
            </a:r>
          </a:p>
        </p:txBody>
      </p:sp>
      <p:sp>
        <p:nvSpPr>
          <p:cNvPr id="38" name="ZoneTexte 23"/>
          <p:cNvSpPr txBox="1">
            <a:spLocks noChangeArrowheads="1"/>
          </p:cNvSpPr>
          <p:nvPr/>
        </p:nvSpPr>
        <p:spPr bwMode="auto">
          <a:xfrm>
            <a:off x="5370446" y="3643331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STHR</a:t>
            </a:r>
          </a:p>
          <a:p>
            <a:pPr algn="ctr"/>
            <a:r>
              <a:rPr lang="fr-FR" altLang="fr-FR" sz="1600" b="1" dirty="0">
                <a:latin typeface="Calibri" pitchFamily="34" charset="0"/>
              </a:rPr>
              <a:t>Sciences et Technologies de </a:t>
            </a:r>
            <a:br>
              <a:rPr lang="fr-FR" altLang="fr-FR" sz="1600" b="1" dirty="0">
                <a:latin typeface="Calibri" pitchFamily="34" charset="0"/>
              </a:rPr>
            </a:br>
            <a:r>
              <a:rPr lang="fr-FR" altLang="fr-FR" sz="1600" b="1" dirty="0">
                <a:latin typeface="Calibri" pitchFamily="34" charset="0"/>
              </a:rPr>
              <a:t>l’Hôtellerie et de la Restauration</a:t>
            </a:r>
          </a:p>
        </p:txBody>
      </p:sp>
      <p:pic>
        <p:nvPicPr>
          <p:cNvPr id="39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6" y="781934"/>
            <a:ext cx="546027" cy="7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4796"/>
            <a:ext cx="548522" cy="7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7542"/>
            <a:ext cx="453985" cy="5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4839"/>
            <a:ext cx="504057" cy="6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1" y="5166325"/>
            <a:ext cx="505478" cy="7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56491"/>
            <a:ext cx="504057" cy="7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32" y="5166325"/>
            <a:ext cx="773555" cy="64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33" y="781934"/>
            <a:ext cx="482928" cy="66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cio\Desktop\documentation\lycée GT\Relations secteurs d'activités et Baccalauréats 2.jpe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15312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59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741367"/>
          </a:xfrm>
        </p:spPr>
      </p:pic>
    </p:spTree>
    <p:extLst>
      <p:ext uri="{BB962C8B-B14F-4D97-AF65-F5344CB8AC3E}">
        <p14:creationId xmlns:p14="http://schemas.microsoft.com/office/powerpoint/2010/main" val="391465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voie professionnelle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Certificat d’Aptitude Professionnelle (CAP) et Baccalauréat Professionnel (Bac pro)</a:t>
            </a:r>
          </a:p>
        </p:txBody>
      </p:sp>
    </p:spTree>
    <p:extLst>
      <p:ext uri="{BB962C8B-B14F-4D97-AF65-F5344CB8AC3E}">
        <p14:creationId xmlns:p14="http://schemas.microsoft.com/office/powerpoint/2010/main" val="209954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Baccalauréats technologiques selon le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Lycée Alain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Lycée Marguerite de Navarre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/>
              <a:t>STI2D </a:t>
            </a:r>
            <a:endParaRPr lang="fr-FR" dirty="0"/>
          </a:p>
          <a:p>
            <a:r>
              <a:rPr lang="fr-FR" dirty="0"/>
              <a:t>Énergies et environnement</a:t>
            </a:r>
          </a:p>
          <a:p>
            <a:r>
              <a:rPr lang="fr-FR" dirty="0"/>
              <a:t>Innovation technologique et </a:t>
            </a:r>
            <a:r>
              <a:rPr lang="fr-FR" dirty="0" err="1"/>
              <a:t>éco-conception</a:t>
            </a:r>
            <a:endParaRPr lang="fr-FR" dirty="0"/>
          </a:p>
          <a:p>
            <a:r>
              <a:rPr lang="fr-FR" dirty="0"/>
              <a:t>Systèmes numériques et Informatiques </a:t>
            </a:r>
          </a:p>
          <a:p>
            <a:r>
              <a:rPr lang="fr-FR" dirty="0"/>
              <a:t>STL: sciences physiques et chimiques en laboratoire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STMG</a:t>
            </a:r>
          </a:p>
          <a:p>
            <a:r>
              <a:rPr lang="fr-FR" dirty="0"/>
              <a:t>Gestion et finance</a:t>
            </a:r>
          </a:p>
          <a:p>
            <a:r>
              <a:rPr lang="fr-FR" dirty="0"/>
              <a:t>Mercatique (marketing)</a:t>
            </a:r>
          </a:p>
          <a:p>
            <a:r>
              <a:rPr lang="fr-FR" dirty="0"/>
              <a:t>Ressources humaines et communication</a:t>
            </a:r>
          </a:p>
          <a:p>
            <a:r>
              <a:rPr lang="fr-FR" dirty="0"/>
              <a:t>Systèmes d’information et de gestion</a:t>
            </a:r>
          </a:p>
          <a:p>
            <a:r>
              <a:rPr lang="fr-FR" dirty="0"/>
              <a:t>ST2S   </a:t>
            </a:r>
          </a:p>
        </p:txBody>
      </p:sp>
    </p:spTree>
    <p:extLst>
      <p:ext uri="{BB962C8B-B14F-4D97-AF65-F5344CB8AC3E}">
        <p14:creationId xmlns:p14="http://schemas.microsoft.com/office/powerpoint/2010/main" val="2067938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</a:t>
            </a:r>
            <a:r>
              <a:rPr lang="fr-FR"/>
              <a:t>questions?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Merci pour votre </a:t>
            </a:r>
            <a:r>
              <a:rPr lang="fr-FR"/>
              <a:t>attention!   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Certificat d’Aptitude Professionnelle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/>
                <a:ea typeface="Calibri"/>
                <a:cs typeface="Times New Roman"/>
              </a:rPr>
              <a:t>Vers un métier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/>
                <a:ea typeface="Calibri"/>
                <a:cs typeface="Times New Roman"/>
              </a:rPr>
              <a:t>Sur 2 ans  </a:t>
            </a:r>
            <a:endParaRPr lang="fr-FR" sz="3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/>
                <a:ea typeface="Calibri"/>
                <a:cs typeface="Times New Roman"/>
              </a:rPr>
              <a:t>Formation : Cours/ ateliers/ stages</a:t>
            </a:r>
            <a:endParaRPr lang="fr-FR" sz="3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/>
                <a:ea typeface="Calibri"/>
                <a:cs typeface="Times New Roman"/>
              </a:rPr>
              <a:t>Vers un métier : agent de sécurité, auxiliaire maternelle, boulanger, charpentier, coiffeur, cuisine, électricien, employé de vente, esthéticien, maçon, maintenance des véhicules, etc…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Soit en Centre de Formation d’Apprentis (CFA), soit en Lycée Professionnel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apprentissage, trouver un chef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Voie scolaire: priorité aux SEGPA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14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Différences CFA/ Lycée professionnelle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319701"/>
              </p:ext>
            </p:extLst>
          </p:nvPr>
        </p:nvGraphicFramePr>
        <p:xfrm>
          <a:off x="1647190" y="3169761"/>
          <a:ext cx="5849620" cy="1499555"/>
        </p:xfrm>
        <a:graphic>
          <a:graphicData uri="http://schemas.openxmlformats.org/drawingml/2006/table">
            <a:tbl>
              <a:tblPr firstRow="1" firstCol="1" bandRow="1"/>
              <a:tblGrid>
                <a:gridCol w="292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Lycée Professionnel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Centre de Formation d’</a:t>
                      </a:r>
                      <a:r>
                        <a:rPr lang="fr-FR" sz="12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Apprentis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Sous statut scolaire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Sous statut salarié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heures pas semaine (Cours au lycée+ 12 à 16 semaines de stage sur les 2 ans)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heures pas semaine (alternance cours au CFA 1 semaine/ 2 semaines d’apprentissage)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 de salaire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Selon l’âge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Toutes les vacances scolaires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semaines de congés payés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1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Attention à l’indice d’affluence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Distinguer Orientation et Affectation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Exemples (références 2017-2018):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 Lycée Professionnel Lépine, 3,6 demandes pour le CAP coiffure pour une place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2,5 demandes pour une place pour le CAP esthétique cosmétique parfumerie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 Lycée Professionnel de </a:t>
            </a:r>
            <a:r>
              <a:rPr lang="fr-FR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Guibray</a:t>
            </a: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2,3 demandes pour une place  au CAP Accompagnement Educatif petite enfance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313" y="533400"/>
            <a:ext cx="8715375" cy="64325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ATTENTION !!!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Les conditions d’accès aux filières de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voie professionnelle sont sélectives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 Admission sur dossier (</a:t>
            </a: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résultats scolaires et motivation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 Procédure informatisée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 Certaines sections sont très demandées (Ex: commerce,      carrières sanitaires et sociales, coiffure,…).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attention.jpg"/>
          <p:cNvPicPr>
            <a:picLocks noChangeAspect="1"/>
          </p:cNvPicPr>
          <p:nvPr/>
        </p:nvPicPr>
        <p:blipFill rotWithShape="1">
          <a:blip r:embed="rId3" cstate="print"/>
          <a:srcRect l="5466" t="7843" r="5339" b="7541"/>
          <a:stretch/>
        </p:blipFill>
        <p:spPr bwMode="auto">
          <a:xfrm>
            <a:off x="6627139" y="385747"/>
            <a:ext cx="2049317" cy="1848354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7719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fr-FR" sz="4800" u="sng" kern="0" dirty="0">
                <a:solidFill>
                  <a:srgbClr val="FFC000"/>
                </a:solidFill>
              </a:rPr>
            </a:br>
            <a:br>
              <a:rPr lang="fr-FR" sz="4800" u="sng" kern="0" dirty="0">
                <a:solidFill>
                  <a:srgbClr val="FFC000"/>
                </a:solidFill>
              </a:rPr>
            </a:br>
            <a:br>
              <a:rPr lang="fr-FR" sz="4800" u="sng" kern="0" dirty="0">
                <a:solidFill>
                  <a:srgbClr val="FFC000"/>
                </a:solidFill>
              </a:rPr>
            </a:br>
            <a:br>
              <a:rPr lang="fr-FR" sz="4800" u="sng" kern="0" dirty="0">
                <a:solidFill>
                  <a:srgbClr val="FFC000"/>
                </a:solidFill>
              </a:rPr>
            </a:br>
            <a:br>
              <a:rPr lang="fr-FR" sz="4800" u="sng" kern="0" dirty="0">
                <a:solidFill>
                  <a:srgbClr val="FFC000"/>
                </a:solidFill>
              </a:rPr>
            </a:br>
            <a:br>
              <a:rPr lang="fr-FR" sz="4800" u="sng" kern="0" dirty="0">
                <a:solidFill>
                  <a:srgbClr val="FFC000"/>
                </a:solidFill>
              </a:rPr>
            </a:br>
            <a:r>
              <a:rPr lang="fr-FR" sz="4800" u="sng" kern="0" dirty="0">
                <a:solidFill>
                  <a:srgbClr val="FFC000"/>
                </a:solidFill>
              </a:rPr>
              <a:t>L’apprentissage</a:t>
            </a:r>
            <a:br>
              <a:rPr lang="fr-FR" sz="4800" u="sng" kern="0" dirty="0">
                <a:solidFill>
                  <a:srgbClr val="FFC000"/>
                </a:solidFill>
              </a:rPr>
            </a:br>
            <a:endParaRPr lang="fr-FR" dirty="0"/>
          </a:p>
        </p:txBody>
      </p:sp>
      <p:pic>
        <p:nvPicPr>
          <p:cNvPr id="52226" name="Image 3" descr="attention.jpg"/>
          <p:cNvPicPr>
            <a:picLocks noChangeAspect="1"/>
          </p:cNvPicPr>
          <p:nvPr/>
        </p:nvPicPr>
        <p:blipFill rotWithShape="1">
          <a:blip r:embed="rId2" cstate="print"/>
          <a:srcRect l="5466" t="7843" r="5339" b="7541"/>
          <a:stretch/>
        </p:blipFill>
        <p:spPr bwMode="auto">
          <a:xfrm rot="21077450">
            <a:off x="846161" y="1989138"/>
            <a:ext cx="1774209" cy="1600224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203848" y="1989138"/>
            <a:ext cx="5147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0" dirty="0">
                <a:latin typeface="+mn-lt"/>
              </a:rPr>
              <a:t>Attention : </a:t>
            </a:r>
          </a:p>
          <a:p>
            <a:endParaRPr lang="fr-FR" sz="2800" b="0" dirty="0">
              <a:latin typeface="+mn-lt"/>
            </a:endParaRPr>
          </a:p>
          <a:p>
            <a:pPr algn="just"/>
            <a:r>
              <a:rPr lang="fr-FR" sz="2800" b="0" dirty="0">
                <a:latin typeface="+mn-lt"/>
              </a:rPr>
              <a:t>Même si je préfère faire un apprentissage, je dois faire au moins </a:t>
            </a:r>
            <a:r>
              <a:rPr lang="fr-FR" sz="2800" u="sng" dirty="0">
                <a:latin typeface="+mn-lt"/>
              </a:rPr>
              <a:t>1 vœu en lycée professionnel</a:t>
            </a:r>
            <a:r>
              <a:rPr lang="fr-FR" sz="2800" b="0" dirty="0">
                <a:latin typeface="+mn-lt"/>
              </a:rPr>
              <a:t>. Au cas où je ne trouve pas d’employeur, ou encore si ma période d’essai n’est pas concluante</a:t>
            </a:r>
            <a:r>
              <a:rPr lang="fr-FR" b="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555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Baccalauréat Professionnel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889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1443</Words>
  <Application>Microsoft Office PowerPoint</Application>
  <PresentationFormat>Affichage à l'écran (4:3)</PresentationFormat>
  <Paragraphs>254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Constantia</vt:lpstr>
      <vt:lpstr>Times New Roman</vt:lpstr>
      <vt:lpstr>Wingdings</vt:lpstr>
      <vt:lpstr>Wingdings 2</vt:lpstr>
      <vt:lpstr>Débit</vt:lpstr>
      <vt:lpstr>           Après la Troisième</vt:lpstr>
      <vt:lpstr>                        Résumé </vt:lpstr>
      <vt:lpstr>La voie professionnelle</vt:lpstr>
      <vt:lpstr>Le Certificat d’Aptitude Professionnelle </vt:lpstr>
      <vt:lpstr>Différences CFA/ Lycée professionnelle</vt:lpstr>
      <vt:lpstr>Attention à l’indice d’affluence</vt:lpstr>
      <vt:lpstr>Présentation PowerPoint</vt:lpstr>
      <vt:lpstr>      L’apprentissage </vt:lpstr>
      <vt:lpstr>Le Baccalauréat Professionnel</vt:lpstr>
      <vt:lpstr>Résumé</vt:lpstr>
      <vt:lpstr>Liste non exhaustive</vt:lpstr>
      <vt:lpstr>Affectation </vt:lpstr>
      <vt:lpstr>Après un Bac Professionnel</vt:lpstr>
      <vt:lpstr>La voie générale et technologique</vt:lpstr>
      <vt:lpstr>Les Baccalauréats Généraux et Technologiques</vt:lpstr>
      <vt:lpstr>Présentation PowerPoint</vt:lpstr>
      <vt:lpstr>Présentation PowerPoint</vt:lpstr>
      <vt:lpstr>Enseignements optionnels selon les lycées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Enseignements de spécialité Lycée Alain </vt:lpstr>
      <vt:lpstr>Enseignements de spécialité Lycée Marguerite de Navarre</vt:lpstr>
      <vt:lpstr>Les Baccalauréats Technologiques</vt:lpstr>
      <vt:lpstr>Présentation PowerPoint</vt:lpstr>
      <vt:lpstr>Présentation PowerPoint</vt:lpstr>
      <vt:lpstr>Présentation PowerPoint</vt:lpstr>
      <vt:lpstr>Baccalauréats technologiques selon le lycée</vt:lpstr>
      <vt:lpstr>Des questions?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</dc:creator>
  <cp:lastModifiedBy>pparis1</cp:lastModifiedBy>
  <cp:revision>214</cp:revision>
  <dcterms:created xsi:type="dcterms:W3CDTF">2017-10-08T14:27:57Z</dcterms:created>
  <dcterms:modified xsi:type="dcterms:W3CDTF">2020-03-06T08:18:17Z</dcterms:modified>
</cp:coreProperties>
</file>